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8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93" r:id="rId10"/>
    <p:sldId id="294" r:id="rId11"/>
    <p:sldId id="295" r:id="rId12"/>
    <p:sldId id="296" r:id="rId13"/>
    <p:sldId id="287" r:id="rId14"/>
    <p:sldId id="288" r:id="rId15"/>
    <p:sldId id="290" r:id="rId16"/>
    <p:sldId id="291" r:id="rId17"/>
    <p:sldId id="292" r:id="rId18"/>
    <p:sldId id="257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FF33CC"/>
    <a:srgbClr val="59A32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81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6.9428641732283469E-2"/>
          <c:y val="3.4335875984251966E-2"/>
          <c:w val="0.75832660761154858"/>
          <c:h val="0.825346456692913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11 чел.</c:v>
                </c:pt>
              </c:strCache>
            </c:strRef>
          </c:tx>
          <c:spPr>
            <a:solidFill>
              <a:srgbClr val="FF7C80"/>
            </a:solidFill>
          </c:spPr>
          <c:cat>
            <c:strRef>
              <c:f>Лист1!$A$2</c:f>
              <c:strCache>
                <c:ptCount val="1"/>
                <c:pt idx="0">
                  <c:v>Читательская грамотность 8 класс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5 чел.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FF00"/>
              </a:solidFill>
            </a:ln>
          </c:spPr>
          <c:cat>
            <c:strRef>
              <c:f>Лист1!$A$2</c:f>
              <c:strCache>
                <c:ptCount val="1"/>
                <c:pt idx="0">
                  <c:v>Читательская грамотность 8 класс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10 чел.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Pt>
            <c:idx val="0"/>
            <c:spPr>
              <a:solidFill>
                <a:schemeClr val="accent6">
                  <a:lumMod val="60000"/>
                  <a:lumOff val="40000"/>
                </a:schemeClr>
              </a:solidFill>
              <a:ln w="6350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c:spPr>
          </c:dPt>
          <c:cat>
            <c:strRef>
              <c:f>Лист1!$A$2</c:f>
              <c:strCache>
                <c:ptCount val="1"/>
                <c:pt idx="0">
                  <c:v>Читательская грамотность 8 класс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axId val="113453696"/>
        <c:axId val="100482432"/>
      </c:barChart>
      <c:catAx>
        <c:axId val="113453696"/>
        <c:scaling>
          <c:orientation val="minMax"/>
        </c:scaling>
        <c:axPos val="b"/>
        <c:tickLblPos val="nextTo"/>
        <c:crossAx val="100482432"/>
        <c:crosses val="autoZero"/>
        <c:auto val="1"/>
        <c:lblAlgn val="ctr"/>
        <c:lblOffset val="100"/>
      </c:catAx>
      <c:valAx>
        <c:axId val="100482432"/>
        <c:scaling>
          <c:orientation val="minMax"/>
        </c:scaling>
        <c:axPos val="l"/>
        <c:majorGridlines/>
        <c:numFmt formatCode="General" sourceLinked="1"/>
        <c:tickLblPos val="nextTo"/>
        <c:crossAx val="11345369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6 чел.</c:v>
                </c:pt>
              </c:strCache>
            </c:strRef>
          </c:tx>
          <c:spPr>
            <a:solidFill>
              <a:srgbClr val="FF7C80"/>
            </a:solidFill>
          </c:spPr>
          <c:cat>
            <c:strRef>
              <c:f>Лист1!$A$2</c:f>
              <c:strCache>
                <c:ptCount val="1"/>
                <c:pt idx="0">
                  <c:v>Математическая грамотность 8 класс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 чел.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Лист1!$A$2</c:f>
              <c:strCache>
                <c:ptCount val="1"/>
                <c:pt idx="0">
                  <c:v>Математическая грамотность 8 класс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13 чел.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cat>
            <c:strRef>
              <c:f>Лист1!$A$2</c:f>
              <c:strCache>
                <c:ptCount val="1"/>
                <c:pt idx="0">
                  <c:v>Математическая грамотность 8 класс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3 чел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cat>
            <c:strRef>
              <c:f>Лист1!$A$2</c:f>
              <c:strCache>
                <c:ptCount val="1"/>
                <c:pt idx="0">
                  <c:v>Математическая грамотность 8 класс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axId val="69324160"/>
        <c:axId val="69409408"/>
      </c:barChart>
      <c:catAx>
        <c:axId val="69324160"/>
        <c:scaling>
          <c:orientation val="minMax"/>
        </c:scaling>
        <c:axPos val="b"/>
        <c:tickLblPos val="nextTo"/>
        <c:crossAx val="69409408"/>
        <c:crosses val="autoZero"/>
        <c:auto val="1"/>
        <c:lblAlgn val="ctr"/>
        <c:lblOffset val="100"/>
      </c:catAx>
      <c:valAx>
        <c:axId val="69409408"/>
        <c:scaling>
          <c:orientation val="minMax"/>
        </c:scaling>
        <c:axPos val="l"/>
        <c:majorGridlines/>
        <c:numFmt formatCode="General" sourceLinked="1"/>
        <c:tickLblPos val="nextTo"/>
        <c:crossAx val="6932416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13 чел.</c:v>
                </c:pt>
              </c:strCache>
            </c:strRef>
          </c:tx>
          <c:spPr>
            <a:solidFill>
              <a:srgbClr val="FF7C80"/>
            </a:solidFill>
          </c:spPr>
          <c:cat>
            <c:strRef>
              <c:f>Лист1!$A$2</c:f>
              <c:strCache>
                <c:ptCount val="1"/>
                <c:pt idx="0">
                  <c:v>Естественнонаучная грамотность 8 класс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 чел.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Лист1!$A$2</c:f>
              <c:strCache>
                <c:ptCount val="1"/>
                <c:pt idx="0">
                  <c:v>Естественнонаучная грамотность 8 класс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8 чел.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cat>
            <c:strRef>
              <c:f>Лист1!$A$2</c:f>
              <c:strCache>
                <c:ptCount val="1"/>
                <c:pt idx="0">
                  <c:v>Естественнонаучная грамотность 8 класс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axId val="48784512"/>
        <c:axId val="48804224"/>
      </c:barChart>
      <c:catAx>
        <c:axId val="48784512"/>
        <c:scaling>
          <c:orientation val="minMax"/>
        </c:scaling>
        <c:axPos val="b"/>
        <c:tickLblPos val="nextTo"/>
        <c:crossAx val="48804224"/>
        <c:crosses val="autoZero"/>
        <c:auto val="1"/>
        <c:lblAlgn val="ctr"/>
        <c:lblOffset val="100"/>
      </c:catAx>
      <c:valAx>
        <c:axId val="48804224"/>
        <c:scaling>
          <c:orientation val="minMax"/>
        </c:scaling>
        <c:axPos val="l"/>
        <c:majorGridlines/>
        <c:numFmt formatCode="General" sourceLinked="1"/>
        <c:tickLblPos val="nextTo"/>
        <c:crossAx val="4878451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7 чел.</c:v>
                </c:pt>
              </c:strCache>
            </c:strRef>
          </c:tx>
          <c:spPr>
            <a:solidFill>
              <a:srgbClr val="FF7C80"/>
            </a:solidFill>
          </c:spPr>
          <c:cat>
            <c:strRef>
              <c:f>Лист1!$A$2</c:f>
              <c:strCache>
                <c:ptCount val="1"/>
                <c:pt idx="0">
                  <c:v>Читательская грамотность 9 класс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6 чел.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Лист1!$A$2</c:f>
              <c:strCache>
                <c:ptCount val="1"/>
                <c:pt idx="0">
                  <c:v>Читательская грамотность 9 класс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10 чел.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cat>
            <c:strRef>
              <c:f>Лист1!$A$2</c:f>
              <c:strCache>
                <c:ptCount val="1"/>
                <c:pt idx="0">
                  <c:v>Читательская грамотность 9 класс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5 чел.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cat>
            <c:strRef>
              <c:f>Лист1!$A$2</c:f>
              <c:strCache>
                <c:ptCount val="1"/>
                <c:pt idx="0">
                  <c:v>Читательская грамотность 9 класс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axId val="69091328"/>
        <c:axId val="69092864"/>
      </c:barChart>
      <c:catAx>
        <c:axId val="69091328"/>
        <c:scaling>
          <c:orientation val="minMax"/>
        </c:scaling>
        <c:axPos val="b"/>
        <c:tickLblPos val="nextTo"/>
        <c:crossAx val="69092864"/>
        <c:crosses val="autoZero"/>
        <c:auto val="1"/>
        <c:lblAlgn val="ctr"/>
        <c:lblOffset val="100"/>
      </c:catAx>
      <c:valAx>
        <c:axId val="69092864"/>
        <c:scaling>
          <c:orientation val="minMax"/>
        </c:scaling>
        <c:axPos val="l"/>
        <c:majorGridlines/>
        <c:numFmt formatCode="General" sourceLinked="1"/>
        <c:tickLblPos val="nextTo"/>
        <c:crossAx val="6909132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9 чел.</c:v>
                </c:pt>
              </c:strCache>
            </c:strRef>
          </c:tx>
          <c:spPr>
            <a:solidFill>
              <a:srgbClr val="FF7C80"/>
            </a:solidFill>
          </c:spPr>
          <c:cat>
            <c:strRef>
              <c:f>Лист1!$A$2</c:f>
              <c:strCache>
                <c:ptCount val="1"/>
                <c:pt idx="0">
                  <c:v>Математическая грамотность 9 класс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 чел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Лист1!$A$2</c:f>
              <c:strCache>
                <c:ptCount val="1"/>
                <c:pt idx="0">
                  <c:v>Математическая грамотность 9 класс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6 чел.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cat>
            <c:strRef>
              <c:f>Лист1!$A$2</c:f>
              <c:strCache>
                <c:ptCount val="1"/>
                <c:pt idx="0">
                  <c:v>Математическая грамотность 9 класс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1 чел.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cat>
            <c:strRef>
              <c:f>Лист1!$A$2</c:f>
              <c:strCache>
                <c:ptCount val="1"/>
                <c:pt idx="0">
                  <c:v>Математическая грамотность 9 класс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axId val="92455680"/>
        <c:axId val="100477952"/>
      </c:barChart>
      <c:catAx>
        <c:axId val="92455680"/>
        <c:scaling>
          <c:orientation val="minMax"/>
        </c:scaling>
        <c:axPos val="b"/>
        <c:tickLblPos val="nextTo"/>
        <c:crossAx val="100477952"/>
        <c:crosses val="autoZero"/>
        <c:auto val="1"/>
        <c:lblAlgn val="ctr"/>
        <c:lblOffset val="100"/>
      </c:catAx>
      <c:valAx>
        <c:axId val="100477952"/>
        <c:scaling>
          <c:orientation val="minMax"/>
        </c:scaling>
        <c:axPos val="l"/>
        <c:majorGridlines/>
        <c:numFmt formatCode="General" sourceLinked="1"/>
        <c:tickLblPos val="nextTo"/>
        <c:crossAx val="9245568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13 чел.</c:v>
                </c:pt>
              </c:strCache>
            </c:strRef>
          </c:tx>
          <c:spPr>
            <a:solidFill>
              <a:srgbClr val="FF7C80"/>
            </a:solidFill>
          </c:spPr>
          <c:cat>
            <c:strRef>
              <c:f>Лист1!$A$2</c:f>
              <c:strCache>
                <c:ptCount val="1"/>
                <c:pt idx="0">
                  <c:v>Естественнонаучная грамотность 9 класс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7 чел.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Лист1!$A$2</c:f>
              <c:strCache>
                <c:ptCount val="1"/>
                <c:pt idx="0">
                  <c:v>Естественнонаучная грамотность 9 класс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5 чел.</c:v>
                </c:pt>
              </c:strCache>
            </c:strRef>
          </c:tx>
          <c:spPr>
            <a:solidFill>
              <a:schemeClr val="accent6"/>
            </a:solidFill>
          </c:spPr>
          <c:cat>
            <c:strRef>
              <c:f>Лист1!$A$2</c:f>
              <c:strCache>
                <c:ptCount val="1"/>
                <c:pt idx="0">
                  <c:v>Естественнонаучная грамотность 9 класс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axId val="69311488"/>
        <c:axId val="69408256"/>
      </c:barChart>
      <c:catAx>
        <c:axId val="69311488"/>
        <c:scaling>
          <c:orientation val="minMax"/>
        </c:scaling>
        <c:axPos val="b"/>
        <c:tickLblPos val="nextTo"/>
        <c:crossAx val="69408256"/>
        <c:crosses val="autoZero"/>
        <c:auto val="1"/>
        <c:lblAlgn val="ctr"/>
        <c:lblOffset val="100"/>
      </c:catAx>
      <c:valAx>
        <c:axId val="69408256"/>
        <c:scaling>
          <c:orientation val="minMax"/>
        </c:scaling>
        <c:axPos val="l"/>
        <c:majorGridlines/>
        <c:numFmt formatCode="General" sourceLinked="1"/>
        <c:tickLblPos val="nextTo"/>
        <c:crossAx val="6931148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359CEC-20D0-49B1-BCDA-741B1D829D4A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071B1-8799-40E2-8837-37AF83FA775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EE56A-1C7F-4B3F-934C-D6BBA17CA84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8193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/>
          <p:cNvSpPr/>
          <p:nvPr userDrawn="1"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8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5901607" y="6321929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72478" y="6321929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5901607" y="241083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72478" y="241083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142740" y="241082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6200000">
            <a:off x="7094160" y="4791410"/>
            <a:ext cx="32881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6200000">
            <a:off x="7266298" y="1821154"/>
            <a:ext cx="2943874" cy="21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1262475" y="4791411"/>
            <a:ext cx="32881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1090337" y="1821155"/>
            <a:ext cx="2943874" cy="21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141707" y="6317611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9501" y="6263270"/>
            <a:ext cx="3086100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7551" y="6263268"/>
            <a:ext cx="2057400" cy="365125"/>
          </a:xfrm>
        </p:spPr>
        <p:txBody>
          <a:bodyPr/>
          <a:lstStyle/>
          <a:p>
            <a:fld id="{8AF77884-D804-41B8-9DBD-7BCD14435647}" type="datetimeFigureOut">
              <a:rPr lang="ru-RU" smtClean="0"/>
              <a:pPr/>
              <a:t>17.02.2022</a:t>
            </a:fld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45588" y="6263269"/>
            <a:ext cx="2057400" cy="365125"/>
          </a:xfrm>
        </p:spPr>
        <p:txBody>
          <a:bodyPr/>
          <a:lstStyle/>
          <a:p>
            <a:fld id="{F17179E8-C9CD-42A9-BFB7-EF868C802A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8065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9595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9098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5887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0084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44957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6051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143428" y="6356349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5907992" y="6356349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78863" y="6356349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224609" y="231969"/>
            <a:ext cx="2683379" cy="21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6103650" y="222807"/>
            <a:ext cx="2411697" cy="21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628647" y="222807"/>
            <a:ext cx="2400299" cy="21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3252" y="6216865"/>
            <a:ext cx="3086100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216865"/>
            <a:ext cx="2057400" cy="365125"/>
          </a:xfrm>
        </p:spPr>
        <p:txBody>
          <a:bodyPr/>
          <a:lstStyle/>
          <a:p>
            <a:fld id="{8AF77884-D804-41B8-9DBD-7BCD14435647}" type="datetimeFigureOut">
              <a:rPr lang="ru-RU" smtClean="0"/>
              <a:pPr/>
              <a:t>17.02.2022</a:t>
            </a:fld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46554" y="6216865"/>
            <a:ext cx="2057400" cy="365125"/>
          </a:xfrm>
        </p:spPr>
        <p:txBody>
          <a:bodyPr/>
          <a:lstStyle/>
          <a:p>
            <a:fld id="{F17179E8-C9CD-42A9-BFB7-EF868C802A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3342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 userDrawn="1"/>
        </p:nvSpPr>
        <p:spPr>
          <a:xfrm>
            <a:off x="8198300" y="6658029"/>
            <a:ext cx="93715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  <a:defRPr/>
            </a:pPr>
            <a:r>
              <a:rPr lang="en-US" sz="700" dirty="0" smtClean="0">
                <a:solidFill>
                  <a:schemeClr val="accent3"/>
                </a:solidFill>
                <a:latin typeface="Gabriola" panose="04040605051002020D02" pitchFamily="82" charset="0"/>
              </a:rPr>
              <a:t>© </a:t>
            </a:r>
            <a:r>
              <a:rPr lang="ru-RU" sz="700" dirty="0" smtClean="0">
                <a:solidFill>
                  <a:schemeClr val="accent3"/>
                </a:solidFill>
                <a:latin typeface="Gabriola" panose="04040605051002020D02" pitchFamily="82" charset="0"/>
              </a:rPr>
              <a:t>Полшкова В.В., 2019 </a:t>
            </a:r>
            <a:endParaRPr lang="en-US" sz="700" dirty="0" smtClean="0">
              <a:solidFill>
                <a:schemeClr val="accent3"/>
              </a:solidFill>
              <a:latin typeface="Gabriola" panose="04040605051002020D02" pitchFamily="82" charset="0"/>
            </a:endParaRPr>
          </a:p>
        </p:txBody>
      </p:sp>
      <p:sp>
        <p:nvSpPr>
          <p:cNvPr id="11" name="Rectangle 6"/>
          <p:cNvSpPr/>
          <p:nvPr userDrawn="1"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149125" y="256989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5907992" y="256987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78863" y="256987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5907992" y="6356349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78863" y="6356349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149125" y="6356351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247353"/>
            <a:ext cx="2057400" cy="365125"/>
          </a:xfrm>
        </p:spPr>
        <p:txBody>
          <a:bodyPr/>
          <a:lstStyle/>
          <a:p>
            <a:fld id="{F10E624E-A8F4-4CD5-976B-264A2C44D998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49" y="6239190"/>
            <a:ext cx="3086100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237466"/>
            <a:ext cx="2057400" cy="365125"/>
          </a:xfrm>
        </p:spPr>
        <p:txBody>
          <a:bodyPr/>
          <a:lstStyle/>
          <a:p>
            <a:fld id="{F6D54703-15A7-4D49-86B9-D844BF6E57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98721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 userDrawn="1"/>
        </p:nvSpPr>
        <p:spPr>
          <a:xfrm>
            <a:off x="8198300" y="6658029"/>
            <a:ext cx="93715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  <a:defRPr/>
            </a:pPr>
            <a:r>
              <a:rPr lang="en-US" sz="700" dirty="0" smtClean="0">
                <a:solidFill>
                  <a:schemeClr val="accent3"/>
                </a:solidFill>
                <a:latin typeface="Gabriola" panose="04040605051002020D02" pitchFamily="82" charset="0"/>
              </a:rPr>
              <a:t>© </a:t>
            </a:r>
            <a:r>
              <a:rPr lang="ru-RU" sz="700" dirty="0" smtClean="0">
                <a:solidFill>
                  <a:schemeClr val="accent3"/>
                </a:solidFill>
                <a:latin typeface="Gabriola" panose="04040605051002020D02" pitchFamily="82" charset="0"/>
              </a:rPr>
              <a:t>Полшкова В.В., 2019 </a:t>
            </a:r>
            <a:endParaRPr lang="en-US" sz="700" dirty="0" smtClean="0">
              <a:solidFill>
                <a:schemeClr val="accent3"/>
              </a:solidFill>
              <a:latin typeface="Gabriola" panose="04040605051002020D02" pitchFamily="82" charset="0"/>
            </a:endParaRPr>
          </a:p>
        </p:txBody>
      </p:sp>
      <p:sp>
        <p:nvSpPr>
          <p:cNvPr id="30" name="Rectangle 6"/>
          <p:cNvSpPr/>
          <p:nvPr userDrawn="1"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6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6200000">
            <a:off x="7094160" y="4791410"/>
            <a:ext cx="32881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6200000">
            <a:off x="7266298" y="1821154"/>
            <a:ext cx="2943874" cy="21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1262475" y="4791411"/>
            <a:ext cx="32881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1090337" y="1821155"/>
            <a:ext cx="2943874" cy="21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5907992" y="6356349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78863" y="6356349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149125" y="256989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5907992" y="256987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78863" y="256987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149125" y="6356348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E624E-A8F4-4CD5-976B-264A2C44D998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54703-15A7-4D49-86B9-D844BF6E57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67604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E624E-A8F4-4CD5-976B-264A2C44D998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54703-15A7-4D49-86B9-D844BF6E57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34085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 userDrawn="1"/>
        </p:nvSpPr>
        <p:spPr>
          <a:xfrm>
            <a:off x="8198300" y="6658029"/>
            <a:ext cx="93715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  <a:defRPr/>
            </a:pPr>
            <a:r>
              <a:rPr lang="en-US" sz="700" dirty="0" smtClean="0">
                <a:solidFill>
                  <a:schemeClr val="accent3"/>
                </a:solidFill>
                <a:latin typeface="Gabriola" panose="04040605051002020D02" pitchFamily="82" charset="0"/>
              </a:rPr>
              <a:t>© </a:t>
            </a:r>
            <a:r>
              <a:rPr lang="ru-RU" sz="700" dirty="0" smtClean="0">
                <a:solidFill>
                  <a:schemeClr val="accent3"/>
                </a:solidFill>
                <a:latin typeface="Gabriola" panose="04040605051002020D02" pitchFamily="82" charset="0"/>
              </a:rPr>
              <a:t>Полшкова В.В., 2019 </a:t>
            </a:r>
            <a:endParaRPr lang="en-US" sz="700" dirty="0" smtClean="0">
              <a:solidFill>
                <a:schemeClr val="accent3"/>
              </a:solidFill>
              <a:latin typeface="Gabriola" panose="04040605051002020D02" pitchFamily="82" charset="0"/>
            </a:endParaRPr>
          </a:p>
        </p:txBody>
      </p:sp>
      <p:sp>
        <p:nvSpPr>
          <p:cNvPr id="30" name="Rectangle 6"/>
          <p:cNvSpPr/>
          <p:nvPr userDrawn="1"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6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6200000">
            <a:off x="7094160" y="4791410"/>
            <a:ext cx="32881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6200000">
            <a:off x="7266298" y="1821154"/>
            <a:ext cx="2943874" cy="21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1262475" y="4791411"/>
            <a:ext cx="32881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1090337" y="1821155"/>
            <a:ext cx="2943874" cy="21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4133/47407354.b0c/0_115b3d_a2ed7a76_orig.png">
            <a:extLst>
              <a:ext uri="{FF2B5EF4-FFF2-40B4-BE49-F238E27FC236}">
                <a16:creationId xmlns:a16="http://schemas.microsoft.com/office/drawing/2014/main" xmlns="" id="{7115815A-590A-4F77-90E4-942F8270FF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3149125" y="6356348"/>
            <a:ext cx="2845749" cy="21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E624E-A8F4-4CD5-976B-264A2C44D998}" type="datetimeFigureOut">
              <a:rPr lang="ru-RU" smtClean="0"/>
              <a:pPr/>
              <a:t>17.02.2022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54703-15A7-4D49-86B9-D844BF6E57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73541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1384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7028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884-D804-41B8-9DBD-7BCD14435647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79E8-C9CD-42A9-BFB7-EF868C802A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4293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/>
          <p:nvPr userDrawn="1"/>
        </p:nvSpPr>
        <p:spPr>
          <a:xfrm>
            <a:off x="182880" y="148697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" name="Picture 2" descr="http://img-fotki.yandex.ru/get/4124/47407354.b0c/0_115b38_9d6eec4a_orig.png">
            <a:extLst>
              <a:ext uri="{FF2B5EF4-FFF2-40B4-BE49-F238E27FC236}">
                <a16:creationId xmlns:a16="http://schemas.microsoft.com/office/drawing/2014/main" xmlns="" id="{745412D1-09EF-4E92-8A02-1B48B4E3AA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-1217194" y="4894428"/>
            <a:ext cx="3147437" cy="14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4124/47407354.b0c/0_115b38_9d6eec4a_orig.png">
            <a:extLst>
              <a:ext uri="{FF2B5EF4-FFF2-40B4-BE49-F238E27FC236}">
                <a16:creationId xmlns:a16="http://schemas.microsoft.com/office/drawing/2014/main" xmlns="" id="{745412D1-09EF-4E92-8A02-1B48B4E3AA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-1217211" y="1830307"/>
            <a:ext cx="3147464" cy="14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4124/47407354.b0c/0_115b38_9d6eec4a_orig.png">
            <a:extLst>
              <a:ext uri="{FF2B5EF4-FFF2-40B4-BE49-F238E27FC236}">
                <a16:creationId xmlns:a16="http://schemas.microsoft.com/office/drawing/2014/main" xmlns="" id="{745412D1-09EF-4E92-8A02-1B48B4E3AA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7213766" y="4894428"/>
            <a:ext cx="3147437" cy="14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4124/47407354.b0c/0_115b38_9d6eec4a_orig.png">
            <a:extLst>
              <a:ext uri="{FF2B5EF4-FFF2-40B4-BE49-F238E27FC236}">
                <a16:creationId xmlns:a16="http://schemas.microsoft.com/office/drawing/2014/main" xmlns="" id="{745412D1-09EF-4E92-8A02-1B48B4E3AA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7213749" y="1830307"/>
            <a:ext cx="3147464" cy="14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 userDrawn="1"/>
        </p:nvSpPr>
        <p:spPr>
          <a:xfrm>
            <a:off x="8198300" y="6658029"/>
            <a:ext cx="93715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  <a:defRPr/>
            </a:pPr>
            <a:r>
              <a:rPr lang="en-US" sz="700" dirty="0" smtClean="0">
                <a:solidFill>
                  <a:schemeClr val="accent3"/>
                </a:solidFill>
                <a:latin typeface="Gabriola" panose="04040605051002020D02" pitchFamily="82" charset="0"/>
              </a:rPr>
              <a:t>© </a:t>
            </a:r>
            <a:r>
              <a:rPr lang="ru-RU" sz="700" dirty="0" smtClean="0">
                <a:solidFill>
                  <a:schemeClr val="accent3"/>
                </a:solidFill>
                <a:latin typeface="Gabriola" panose="04040605051002020D02" pitchFamily="82" charset="0"/>
              </a:rPr>
              <a:t>Полшкова В.В., 2019 </a:t>
            </a:r>
            <a:endParaRPr lang="en-US" sz="700" dirty="0" smtClean="0">
              <a:solidFill>
                <a:schemeClr val="accent3"/>
              </a:solidFill>
              <a:latin typeface="Gabriola" panose="04040605051002020D02" pitchFamily="82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24347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77884-D804-41B8-9DBD-7BCD14435647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24175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24175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179E8-C9CD-42A9-BFB7-EF868C802A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6710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3" r:id="rId3"/>
    <p:sldLayoutId id="2147483675" r:id="rId4"/>
    <p:sldLayoutId id="2147483674" r:id="rId5"/>
    <p:sldLayoutId id="2147483676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_RomanusCps" panose="04030302060702020802" pitchFamily="82" charset="-5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_RomanusCps" panose="04030302060702020802" pitchFamily="82" charset="-5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_RomanusCps" panose="04030302060702020802" pitchFamily="82" charset="-5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_RomanusCps" panose="04030302060702020802" pitchFamily="82" charset="-5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_RomanusCps" panose="04030302060702020802" pitchFamily="82" charset="-5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_RomanusCps" panose="04030302060702020802" pitchFamily="82" charset="-5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minus-plus-mus.ucoz.ru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Меры по формированию и оценке функциональной грамотности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6875" y="4699318"/>
            <a:ext cx="6858000" cy="1655762"/>
          </a:xfrm>
        </p:spPr>
        <p:txBody>
          <a:bodyPr>
            <a:normAutofit lnSpcReduction="10000"/>
          </a:bodyPr>
          <a:lstStyle/>
          <a:p>
            <a:r>
              <a:rPr lang="ru-RU" dirty="0" err="1" smtClean="0"/>
              <a:t>Пищагина</a:t>
            </a:r>
            <a:r>
              <a:rPr lang="ru-RU" dirty="0" smtClean="0"/>
              <a:t> Н.А., специалист Управления образования </a:t>
            </a:r>
            <a:r>
              <a:rPr lang="ru-RU" dirty="0" err="1" smtClean="0"/>
              <a:t>Верховажского</a:t>
            </a:r>
            <a:r>
              <a:rPr lang="ru-RU" dirty="0" smtClean="0"/>
              <a:t> муниципального района</a:t>
            </a:r>
          </a:p>
          <a:p>
            <a:endParaRPr lang="ru-RU" dirty="0" smtClean="0"/>
          </a:p>
          <a:p>
            <a:r>
              <a:rPr lang="ru-RU" dirty="0" smtClean="0"/>
              <a:t>с</a:t>
            </a:r>
            <a:r>
              <a:rPr lang="ru-RU" dirty="0" smtClean="0"/>
              <a:t>.Верховажье, 2022г.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9100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994263" y="273595"/>
          <a:ext cx="5320937" cy="2979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2098766" y="3395617"/>
          <a:ext cx="5033554" cy="3096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</a:t>
            </a:r>
            <a:r>
              <a:rPr lang="ru-RU" sz="2800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еры </a:t>
            </a:r>
            <a:r>
              <a:rPr lang="ru-RU" sz="2800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 формированию и оценке функциональной грамотности обучающихся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региональном уровне: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220480"/>
            <a:ext cx="9144000" cy="5637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Организовать </a:t>
            </a:r>
            <a:r>
              <a:rPr lang="ru-RU" sz="1800" b="1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и провести </a:t>
            </a:r>
            <a:r>
              <a:rPr lang="ru-RU" sz="18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исследование готовности </a:t>
            </a:r>
            <a:r>
              <a:rPr lang="ru-RU" sz="1800" b="1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педагогов муниципальных команд </a:t>
            </a:r>
            <a:r>
              <a:rPr lang="ru-RU" sz="18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по сопровождению </a:t>
            </a:r>
            <a:r>
              <a:rPr lang="ru-RU" sz="1800" b="1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работы по формированию и оценке ФГ </a:t>
            </a:r>
            <a:r>
              <a:rPr lang="ru-RU" sz="18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обучающихся</a:t>
            </a:r>
          </a:p>
          <a:p>
            <a:r>
              <a:rPr lang="ru-RU" sz="18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Организовать </a:t>
            </a:r>
            <a:r>
              <a:rPr lang="ru-RU" sz="1800" b="1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и провести региональное мониторинговое исследование </a:t>
            </a:r>
            <a:r>
              <a:rPr lang="ru-RU" sz="1800" b="1" dirty="0" err="1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1800" b="1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 ФГ обучающихся </a:t>
            </a:r>
            <a:r>
              <a:rPr lang="ru-RU" sz="18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800" b="1" dirty="0" err="1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18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8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Организовать </a:t>
            </a:r>
            <a:r>
              <a:rPr lang="ru-RU" sz="18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latin typeface="Times New Roman" pitchFamily="18" charset="0"/>
                <a:cs typeface="Times New Roman" pitchFamily="18" charset="0"/>
              </a:rPr>
              <a:t>и провести мероприятия по организации и проведению практико-ориентированных КПК учителей по вопросам формирования и оценки ФГ</a:t>
            </a:r>
          </a:p>
          <a:p>
            <a:r>
              <a:rPr lang="ru-RU" sz="18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latin typeface="Times New Roman" pitchFamily="18" charset="0"/>
                <a:cs typeface="Times New Roman" pitchFamily="18" charset="0"/>
              </a:rPr>
              <a:t>Актуализировать план работы региональных учебно-методических объединений в части формирования и оценки ФГ</a:t>
            </a:r>
          </a:p>
          <a:p>
            <a:r>
              <a:rPr lang="ru-RU" sz="18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latin typeface="Times New Roman" pitchFamily="18" charset="0"/>
                <a:cs typeface="Times New Roman" pitchFamily="18" charset="0"/>
              </a:rPr>
              <a:t>Создать региональные </a:t>
            </a:r>
            <a:r>
              <a:rPr lang="ru-RU" sz="1800" b="1" dirty="0" err="1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latin typeface="Times New Roman" pitchFamily="18" charset="0"/>
                <a:cs typeface="Times New Roman" pitchFamily="18" charset="0"/>
              </a:rPr>
              <a:t>стажировочные</a:t>
            </a:r>
            <a:r>
              <a:rPr lang="ru-RU" sz="18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latin typeface="Times New Roman" pitchFamily="18" charset="0"/>
                <a:cs typeface="Times New Roman" pitchFamily="18" charset="0"/>
              </a:rPr>
              <a:t> (методические) площадки по отработке вопросов формирования и оценки ФГ на базе региональных инновационных площадок</a:t>
            </a:r>
            <a:endParaRPr lang="ru-RU" sz="18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Провести мониторинг содержания внеурочной и воспитательной деятельности ОО, а также содержания деятельности организаций дополнительного образования, сущностей НП «Образование» в части формирования и оценки ФГ</a:t>
            </a:r>
          </a:p>
          <a:p>
            <a:r>
              <a:rPr lang="ru-RU" sz="18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Организовать мероприятия по организации наставничества с целью повышения профессионального уровня учителей по вопросам формирования ФГ </a:t>
            </a:r>
          </a:p>
          <a:p>
            <a:r>
              <a:rPr lang="ru-RU" sz="1800" b="1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Организовать проведение региональных образовательных мероприятий </a:t>
            </a:r>
            <a:r>
              <a:rPr lang="ru-RU" sz="18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для педагогических работников общеобразовательных организаций в </a:t>
            </a:r>
            <a:r>
              <a:rPr lang="ru-RU" sz="1800" b="1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различных формах: конференции, мастер-классы, тренинги, круглые </a:t>
            </a:r>
            <a:r>
              <a:rPr lang="ru-RU" sz="18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столы, конкурсы</a:t>
            </a:r>
          </a:p>
        </p:txBody>
      </p:sp>
    </p:spTree>
    <p:extLst>
      <p:ext uri="{BB962C8B-B14F-4D97-AF65-F5344CB8AC3E}">
        <p14:creationId xmlns:p14="http://schemas.microsoft.com/office/powerpoint/2010/main" xmlns="" val="236601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6910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                                                           Н</a:t>
            </a:r>
            <a:r>
              <a:rPr lang="ru-RU" b="1" dirty="0" smtClean="0">
                <a:solidFill>
                  <a:srgbClr val="FF0000"/>
                </a:solidFill>
              </a:rPr>
              <a:t>а </a:t>
            </a:r>
            <a:r>
              <a:rPr lang="ru-RU" b="1" dirty="0" smtClean="0">
                <a:solidFill>
                  <a:srgbClr val="FF0000"/>
                </a:solidFill>
              </a:rPr>
              <a:t>муниципальном уровне</a:t>
            </a:r>
          </a:p>
          <a:p>
            <a:r>
              <a:rPr 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Актуализировать планы работы муниципальных методических объединений учителей в части включения мероприятий, направленных на формирование и оценку ФГ с участием муниципальных команд по формированию  ФГ </a:t>
            </a:r>
          </a:p>
          <a:p>
            <a:r>
              <a:rPr lang="ru-RU" b="1" dirty="0" smtClean="0">
                <a:solidFill>
                  <a:srgbClr val="000000"/>
                </a:solidFill>
              </a:rPr>
              <a:t>Обеспечить методическое сопровождение общеобразовательных организаций  с участием муниципальных методических объединений по направлениям, способствующим формированию функциональной грамотности, таким как: </a:t>
            </a:r>
            <a:br>
              <a:rPr lang="ru-RU" b="1" dirty="0" smtClean="0">
                <a:solidFill>
                  <a:srgbClr val="000000"/>
                </a:solidFill>
              </a:rPr>
            </a:br>
            <a:r>
              <a:rPr lang="ru-RU" b="1" dirty="0" smtClean="0">
                <a:solidFill>
                  <a:srgbClr val="000000"/>
                </a:solidFill>
              </a:rPr>
              <a:t>- </a:t>
            </a:r>
            <a:r>
              <a:rPr lang="ru-RU" b="1" dirty="0" err="1" smtClean="0">
                <a:solidFill>
                  <a:srgbClr val="000000"/>
                </a:solidFill>
              </a:rPr>
              <a:t>практикоориентированность</a:t>
            </a:r>
            <a:r>
              <a:rPr lang="ru-RU" b="1" dirty="0" smtClean="0">
                <a:solidFill>
                  <a:srgbClr val="000000"/>
                </a:solidFill>
              </a:rPr>
              <a:t> при изучении предметов, в т.ч. лабораторные работы в естественнонаучных дисциплинах; </a:t>
            </a:r>
            <a:br>
              <a:rPr lang="ru-RU" b="1" dirty="0" smtClean="0">
                <a:solidFill>
                  <a:srgbClr val="000000"/>
                </a:solidFill>
              </a:rPr>
            </a:br>
            <a:r>
              <a:rPr lang="ru-RU" b="1" dirty="0" smtClean="0">
                <a:solidFill>
                  <a:srgbClr val="000000"/>
                </a:solidFill>
              </a:rPr>
              <a:t>- проектная деятельность; </a:t>
            </a:r>
            <a:r>
              <a:rPr lang="ru-RU" b="1" dirty="0" smtClean="0">
                <a:solidFill>
                  <a:srgbClr val="000000"/>
                </a:solidFill>
              </a:rPr>
              <a:t>внеурочная </a:t>
            </a:r>
            <a:r>
              <a:rPr lang="ru-RU" b="1" dirty="0" smtClean="0">
                <a:solidFill>
                  <a:srgbClr val="000000"/>
                </a:solidFill>
              </a:rPr>
              <a:t>деятельность и дополнительное образование; </a:t>
            </a:r>
            <a:br>
              <a:rPr lang="ru-RU" b="1" dirty="0" smtClean="0">
                <a:solidFill>
                  <a:srgbClr val="000000"/>
                </a:solidFill>
              </a:rPr>
            </a:br>
            <a:r>
              <a:rPr lang="ru-RU" b="1" dirty="0" smtClean="0">
                <a:solidFill>
                  <a:srgbClr val="000000"/>
                </a:solidFill>
              </a:rPr>
              <a:t>- профориентация; </a:t>
            </a:r>
            <a:r>
              <a:rPr lang="ru-RU" b="1" dirty="0" smtClean="0">
                <a:solidFill>
                  <a:srgbClr val="000000"/>
                </a:solidFill>
              </a:rPr>
              <a:t>включение </a:t>
            </a:r>
            <a:r>
              <a:rPr lang="ru-RU" b="1" dirty="0" smtClean="0">
                <a:solidFill>
                  <a:srgbClr val="000000"/>
                </a:solidFill>
              </a:rPr>
              <a:t>всей образовательной, социальной инфраструктуры муниципального образования в образовательный процесс; </a:t>
            </a:r>
            <a:br>
              <a:rPr lang="ru-RU" b="1" dirty="0" smtClean="0">
                <a:solidFill>
                  <a:srgbClr val="000000"/>
                </a:solidFill>
              </a:rPr>
            </a:br>
            <a:r>
              <a:rPr lang="ru-RU" b="1" dirty="0" smtClean="0">
                <a:solidFill>
                  <a:srgbClr val="000000"/>
                </a:solidFill>
              </a:rPr>
              <a:t>- индивидуализация учебного процесса;</a:t>
            </a:r>
            <a:br>
              <a:rPr lang="ru-RU" b="1" dirty="0" smtClean="0">
                <a:solidFill>
                  <a:srgbClr val="000000"/>
                </a:solidFill>
              </a:rPr>
            </a:br>
            <a:r>
              <a:rPr lang="ru-RU" b="1" dirty="0" smtClean="0">
                <a:solidFill>
                  <a:srgbClr val="000000"/>
                </a:solidFill>
              </a:rPr>
              <a:t>- использование эффективных педагогических технологий (формирующее оценивание, </a:t>
            </a:r>
            <a:r>
              <a:rPr lang="ru-RU" b="1" dirty="0" err="1" smtClean="0">
                <a:solidFill>
                  <a:srgbClr val="000000"/>
                </a:solidFill>
              </a:rPr>
              <a:t>тьюторство</a:t>
            </a:r>
            <a:r>
              <a:rPr lang="ru-RU" b="1" dirty="0" smtClean="0">
                <a:solidFill>
                  <a:srgbClr val="000000"/>
                </a:solidFill>
              </a:rPr>
              <a:t> и т.п.); </a:t>
            </a:r>
            <a:r>
              <a:rPr lang="ru-RU" b="1" dirty="0" smtClean="0">
                <a:solidFill>
                  <a:srgbClr val="000000"/>
                </a:solidFill>
              </a:rPr>
              <a:t>эффективное </a:t>
            </a:r>
            <a:r>
              <a:rPr lang="ru-RU" b="1" dirty="0" smtClean="0">
                <a:solidFill>
                  <a:srgbClr val="000000"/>
                </a:solidFill>
              </a:rPr>
              <a:t>использование ресурсов Интернета. </a:t>
            </a:r>
          </a:p>
          <a:p>
            <a:r>
              <a:rPr 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Организовать и провести методические </a:t>
            </a:r>
            <a:r>
              <a:rPr lang="ru-RU" b="1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интенсивы</a:t>
            </a:r>
            <a:r>
              <a:rPr lang="ru-RU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по обсуждению вопросов формирования и оценки ФГ  </a:t>
            </a:r>
          </a:p>
          <a:p>
            <a:r>
              <a:rPr lang="ru-RU" b="1" dirty="0" smtClean="0">
                <a:solidFill>
                  <a:srgbClr val="000000"/>
                </a:solidFill>
              </a:rPr>
              <a:t>Сформировать базы данных педагогов, участвующих в формировании функциональной грамотности</a:t>
            </a:r>
          </a:p>
          <a:p>
            <a:r>
              <a:rPr lang="ru-RU" b="1" dirty="0" smtClean="0">
                <a:solidFill>
                  <a:srgbClr val="000000"/>
                </a:solidFill>
              </a:rPr>
              <a:t> Создать и организовать работу сетевых опорных площадок на базе образовательных организаций, имеющих положительный опыт по формированию и оценке функциональной грамотности обучающихся	</a:t>
            </a:r>
          </a:p>
          <a:p>
            <a:r>
              <a:rPr lang="ru-RU" b="1" dirty="0" smtClean="0">
                <a:solidFill>
                  <a:srgbClr val="000000"/>
                </a:solidFill>
              </a:rPr>
              <a:t>Организовать проведение информационно-просветительской работы с родителями, СМИ, общественностью по вопросам формирования и оценки ФГ</a:t>
            </a:r>
            <a:endParaRPr lang="ru-RU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2" y="209002"/>
          <a:ext cx="8974184" cy="6685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7092"/>
                <a:gridCol w="4487092"/>
              </a:tblGrid>
              <a:tr h="83339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Предстоит сделать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58847">
                <a:tc>
                  <a:txBody>
                    <a:bodyPr/>
                    <a:lstStyle/>
                    <a:p>
                      <a:r>
                        <a:rPr lang="ru-RU" dirty="0" smtClean="0"/>
                        <a:t>-разработан муниципальный план мероприятий по форм. ФГ;</a:t>
                      </a:r>
                    </a:p>
                    <a:p>
                      <a:r>
                        <a:rPr lang="ru-RU" dirty="0" smtClean="0"/>
                        <a:t>-сформирована </a:t>
                      </a:r>
                      <a:r>
                        <a:rPr lang="ru-RU" dirty="0" err="1" smtClean="0"/>
                        <a:t>мун</a:t>
                      </a:r>
                      <a:r>
                        <a:rPr lang="ru-RU" dirty="0" smtClean="0"/>
                        <a:t>. команда по 6 направлениям ФГ;</a:t>
                      </a:r>
                    </a:p>
                    <a:p>
                      <a:r>
                        <a:rPr lang="ru-RU" dirty="0" smtClean="0"/>
                        <a:t>-организованы районные семинары  для зам. по УВР, членов </a:t>
                      </a:r>
                      <a:r>
                        <a:rPr lang="ru-RU" dirty="0" err="1" smtClean="0"/>
                        <a:t>мун</a:t>
                      </a:r>
                      <a:r>
                        <a:rPr lang="ru-RU" dirty="0" smtClean="0"/>
                        <a:t>. команды;</a:t>
                      </a:r>
                    </a:p>
                    <a:p>
                      <a:r>
                        <a:rPr lang="ru-RU" dirty="0" smtClean="0"/>
                        <a:t>-вопросы</a:t>
                      </a:r>
                      <a:r>
                        <a:rPr lang="ru-RU" baseline="0" dirty="0" smtClean="0"/>
                        <a:t> ФГ рассмотрены на заседаниях РМО учителей истории, обществознания,</a:t>
                      </a:r>
                    </a:p>
                    <a:p>
                      <a:r>
                        <a:rPr lang="ru-RU" baseline="0" dirty="0" smtClean="0"/>
                        <a:t>РМО учителей русского языка, РМО биологии, географии, химии;</a:t>
                      </a:r>
                    </a:p>
                    <a:p>
                      <a:r>
                        <a:rPr lang="ru-RU" baseline="0" dirty="0" smtClean="0"/>
                        <a:t>-приняли участие в формировании базы данных </a:t>
                      </a:r>
                      <a:r>
                        <a:rPr lang="ru-RU" baseline="0" dirty="0" err="1" smtClean="0"/>
                        <a:t>обуч</a:t>
                      </a:r>
                      <a:r>
                        <a:rPr lang="ru-RU" baseline="0" dirty="0" smtClean="0"/>
                        <a:t>. 8-9 </a:t>
                      </a:r>
                      <a:r>
                        <a:rPr lang="ru-RU" baseline="0" dirty="0" err="1" smtClean="0"/>
                        <a:t>кл</a:t>
                      </a:r>
                      <a:r>
                        <a:rPr lang="ru-RU" baseline="0" dirty="0" smtClean="0"/>
                        <a:t>. по ФГ;</a:t>
                      </a:r>
                    </a:p>
                    <a:p>
                      <a:r>
                        <a:rPr lang="ru-RU" baseline="0" dirty="0" smtClean="0"/>
                        <a:t>-создана сетевая опорная площадка по ФГ на базе МБОУ «</a:t>
                      </a:r>
                      <a:r>
                        <a:rPr lang="ru-RU" baseline="0" dirty="0" err="1" smtClean="0"/>
                        <a:t>Чушевицкая</a:t>
                      </a:r>
                      <a:r>
                        <a:rPr lang="ru-RU" baseline="0" dirty="0" smtClean="0"/>
                        <a:t> средняя школа»;</a:t>
                      </a:r>
                    </a:p>
                    <a:p>
                      <a:r>
                        <a:rPr lang="ru-RU" baseline="0" dirty="0" smtClean="0"/>
                        <a:t>-педагоги района повышают уровень квалификации по ФГ на разных </a:t>
                      </a:r>
                      <a:r>
                        <a:rPr lang="ru-RU" baseline="0" dirty="0" err="1" smtClean="0"/>
                        <a:t>практико-ориент</a:t>
                      </a:r>
                      <a:r>
                        <a:rPr lang="ru-RU" baseline="0" dirty="0" smtClean="0"/>
                        <a:t>. курсах;</a:t>
                      </a:r>
                    </a:p>
                    <a:p>
                      <a:r>
                        <a:rPr lang="ru-RU" baseline="0" dirty="0" smtClean="0"/>
                        <a:t>-вопросы ФГ  регулярно освещаются на сайте Управления образования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Участие в исследовании готовности членов  </a:t>
                      </a:r>
                      <a:r>
                        <a:rPr lang="ru-RU" dirty="0" err="1" smtClean="0"/>
                        <a:t>мун.команды</a:t>
                      </a:r>
                      <a:r>
                        <a:rPr lang="ru-RU" dirty="0" smtClean="0"/>
                        <a:t> к проведению работы по формированию и оценке ФГ;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-организация</a:t>
                      </a:r>
                      <a:r>
                        <a:rPr lang="ru-RU" baseline="0" dirty="0" smtClean="0"/>
                        <a:t> работы школ района по внедрению в учебный процесс банка заданий для оценки  ФГ;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baseline="0" dirty="0" smtClean="0"/>
                        <a:t>-организация участия ОО в проведении монитор. исследования по ФГ, разработанных  ФГБНУ «ИСРО» РАО: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baseline="0" dirty="0" smtClean="0"/>
                        <a:t> по </a:t>
                      </a:r>
                      <a:r>
                        <a:rPr lang="ru-RU" baseline="0" dirty="0" err="1" smtClean="0"/>
                        <a:t>читат</a:t>
                      </a:r>
                      <a:r>
                        <a:rPr lang="ru-RU" baseline="0" dirty="0" smtClean="0"/>
                        <a:t>. грамотности -5 </a:t>
                      </a:r>
                      <a:r>
                        <a:rPr lang="ru-RU" baseline="0" dirty="0" err="1" smtClean="0"/>
                        <a:t>кл</a:t>
                      </a:r>
                      <a:r>
                        <a:rPr lang="ru-RU" baseline="0" dirty="0" smtClean="0"/>
                        <a:t>.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baseline="0" dirty="0" smtClean="0"/>
                        <a:t>по естественнонаучной-6 </a:t>
                      </a:r>
                      <a:r>
                        <a:rPr lang="ru-RU" baseline="0" dirty="0" err="1" smtClean="0"/>
                        <a:t>кл</a:t>
                      </a:r>
                      <a:r>
                        <a:rPr lang="ru-RU" baseline="0" dirty="0" smtClean="0"/>
                        <a:t>.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baseline="0" dirty="0" smtClean="0"/>
                        <a:t>по матем.-7кл.;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baseline="0" dirty="0" smtClean="0"/>
                        <a:t>-организация участия педагогов  в регион. Конкурсе метод. разработок по 6 направлениям ФГ;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baseline="0" dirty="0" smtClean="0"/>
                        <a:t>-продолжить метод. Сопровождение ОО с участием РМО по направлениям, способствующим  формированию ФГ;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baseline="0" dirty="0" smtClean="0"/>
                        <a:t>-участие в работе образ. </a:t>
                      </a:r>
                      <a:r>
                        <a:rPr lang="ru-RU" baseline="0" dirty="0" err="1" smtClean="0"/>
                        <a:t>интенсивов</a:t>
                      </a:r>
                      <a:r>
                        <a:rPr lang="ru-RU" baseline="0" dirty="0" smtClean="0"/>
                        <a:t>, в т.ч.  в рамках проекта «Открытый университет…» ……..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На 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уровне образовательной организации</a:t>
            </a:r>
          </a:p>
          <a:p>
            <a:pPr lvl="0"/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Разработать планы по формированию ФГ на уровне </a:t>
            </a:r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ОО </a:t>
            </a:r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на 2022-2023 годы</a:t>
            </a:r>
          </a:p>
          <a:p>
            <a:pPr lvl="0"/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Актуализировать планы работы школьных методических объединений учителей в части включения мероприятий, направленных на формирование и оценку ФГ обучающихся. </a:t>
            </a:r>
          </a:p>
          <a:p>
            <a:pPr lvl="0"/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Организовать работу кураторских групп, обеспечивающих внедрение систематической деятельности по формированию ФГ в практику работы педагогов – предметников.</a:t>
            </a:r>
          </a:p>
          <a:p>
            <a:pPr lvl="0"/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Включить в план методической работы </a:t>
            </a:r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ОО </a:t>
            </a:r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серию семинаров-практикумов, направленных на совместную работу всего педагогического коллектива по формированию функциональной </a:t>
            </a:r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грамотности.</a:t>
            </a:r>
            <a:endParaRPr lang="ru-RU" sz="2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–Проанализировать </a:t>
            </a:r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результаты самодиагностики функциональной грамотности в разрезе образовательной организации в целом, в разрезе параллели, отдельных классов и обучающихся. Сформировать базу данных обучающихся 8 (5)-9 классов ОО в аспекте дефицитов  ФГ по результатам самодиагностики. </a:t>
            </a:r>
          </a:p>
          <a:p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Внедрить в образовательную деятельность задания по оценке </a:t>
            </a:r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ФГ  </a:t>
            </a:r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(внеурочные занятия, уроки, практикумы,  мероприятия, программы дополнительного образования, </a:t>
            </a:r>
            <a:r>
              <a:rPr lang="ru-RU" sz="2000" b="1" dirty="0" err="1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деятельнсть</a:t>
            </a:r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 центров «Точка роста»)</a:t>
            </a:r>
          </a:p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Транслировать позитивные практики учителей по формированию ФГ через открытые уроки,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мастер-классы.  </a:t>
            </a:r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Организовать </a:t>
            </a:r>
            <a:r>
              <a:rPr lang="ru-RU" sz="2000" b="1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cs typeface="Times New Roman" pitchFamily="18" charset="0"/>
              </a:rPr>
              <a:t>работу по просвещению родителей по вопросам формирования ФГ </a:t>
            </a:r>
            <a:endParaRPr lang="ru-RU" sz="20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2" y="209002"/>
          <a:ext cx="8974184" cy="64922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7092"/>
                <a:gridCol w="4487092"/>
              </a:tblGrid>
              <a:tr h="83339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Предстоит сделать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588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147" y="1815103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6600" i="1" dirty="0" smtClean="0">
                <a:solidFill>
                  <a:schemeClr val="accent5">
                    <a:lumMod val="75000"/>
                  </a:schemeClr>
                </a:solidFill>
              </a:rPr>
              <a:t>Спасибо за внимание!</a:t>
            </a:r>
            <a:endParaRPr lang="ru-RU" sz="6600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4767943"/>
            <a:ext cx="7886700" cy="1031966"/>
          </a:xfrm>
        </p:spPr>
        <p:txBody>
          <a:bodyPr>
            <a:normAutofit fontScale="25000" lnSpcReduction="20000"/>
          </a:bodyPr>
          <a:lstStyle/>
          <a:p>
            <a:endParaRPr lang="ru-RU" sz="1600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1600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1600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1600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16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buNone/>
              <a:defRPr/>
            </a:pPr>
            <a:r>
              <a:rPr lang="ru-RU" sz="1300" dirty="0" smtClean="0"/>
              <a:t>При </a:t>
            </a:r>
            <a:r>
              <a:rPr lang="ru-RU" sz="1300" dirty="0"/>
              <a:t>использовании шаблона, просьба указывать автора</a:t>
            </a:r>
          </a:p>
          <a:p>
            <a:pPr marL="0" indent="0" algn="ctr">
              <a:buNone/>
              <a:defRPr/>
            </a:pPr>
            <a:r>
              <a:rPr lang="ru-RU" sz="1300" dirty="0"/>
              <a:t>Автор шаблона: Полшкова Виктория Валерьяновна, </a:t>
            </a:r>
            <a:r>
              <a:rPr lang="ru-RU" sz="1300" dirty="0" smtClean="0"/>
              <a:t>педагог </a:t>
            </a:r>
            <a:r>
              <a:rPr lang="ru-RU" sz="1300" dirty="0"/>
              <a:t>дополнительного образования </a:t>
            </a:r>
            <a:r>
              <a:rPr lang="ru-RU" sz="1300" dirty="0" smtClean="0"/>
              <a:t> МАОУ </a:t>
            </a:r>
            <a:r>
              <a:rPr lang="ru-RU" sz="1300" dirty="0"/>
              <a:t>ДО ЦРТДиЮ г. Каменки Пензенской области</a:t>
            </a:r>
            <a:endParaRPr lang="en-US" sz="1300" dirty="0">
              <a:latin typeface="Gabriola" panose="04040605051002020D02" pitchFamily="82" charset="0"/>
            </a:endParaRPr>
          </a:p>
          <a:p>
            <a:pPr marL="0" indent="0" algn="ctr">
              <a:buNone/>
              <a:defRPr/>
            </a:pPr>
            <a:r>
              <a:rPr lang="en-US" sz="1300" dirty="0">
                <a:latin typeface="Gabriola" panose="04040605051002020D02" pitchFamily="82" charset="0"/>
              </a:rPr>
              <a:t>© </a:t>
            </a:r>
            <a:r>
              <a:rPr lang="ru-RU" sz="1300" dirty="0"/>
              <a:t>Полшкова В.В., </a:t>
            </a:r>
            <a:r>
              <a:rPr lang="ru-RU" sz="1300" dirty="0" smtClean="0"/>
              <a:t>2019 </a:t>
            </a:r>
            <a:endParaRPr lang="en-US" sz="1300" dirty="0" smtClean="0">
              <a:latin typeface="Gabriola" panose="04040605051002020D02" pitchFamily="82" charset="0"/>
            </a:endParaRPr>
          </a:p>
          <a:p>
            <a:pPr marL="0" indent="0" algn="ctr">
              <a:buNone/>
              <a:defRPr/>
            </a:pPr>
            <a:r>
              <a:rPr lang="ru-RU" sz="1300" dirty="0" smtClean="0"/>
              <a:t>Сайт </a:t>
            </a:r>
            <a:r>
              <a:rPr lang="en-US" sz="1300" dirty="0" smtClean="0">
                <a:latin typeface="Gabriola" panose="04040605051002020D02" pitchFamily="82" charset="0"/>
                <a:hlinkClick r:id="rId2"/>
              </a:rPr>
              <a:t>http://minus-plus-mus.ucoz.ru/</a:t>
            </a:r>
            <a:endParaRPr lang="ru-RU" sz="1300" dirty="0" smtClean="0">
              <a:solidFill>
                <a:srgbClr val="997233"/>
              </a:solidFill>
            </a:endParaRPr>
          </a:p>
          <a:p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295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921961" y="2610593"/>
            <a:ext cx="2028825" cy="43210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2022 – апрель 2022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9973" y="3883090"/>
            <a:ext cx="2485478" cy="1237550"/>
          </a:xfrm>
          <a:prstGeom prst="rect">
            <a:avLst/>
          </a:prstGeom>
          <a:solidFill>
            <a:srgbClr val="20377B"/>
          </a:solidFill>
          <a:ln/>
          <a:effectLst>
            <a:outerShdw blurRad="381000" dist="165100" dir="5400000" sx="74000" sy="74000" algn="ctr" rotWithShape="0">
              <a:schemeClr val="bg1">
                <a:lumMod val="50000"/>
              </a:scheme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ru-RU" sz="2400" b="1" dirty="0" smtClean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Реализация обновленных ФГОС НОО и ООО</a:t>
            </a:r>
            <a:endParaRPr lang="ru-RU" sz="2400" b="1" dirty="0">
              <a:ln w="0"/>
              <a:solidFill>
                <a:prstClr val="whit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2638" y="2084916"/>
            <a:ext cx="2505875" cy="1415929"/>
          </a:xfrm>
          <a:prstGeom prst="rect">
            <a:avLst/>
          </a:prstGeom>
          <a:solidFill>
            <a:srgbClr val="20377B"/>
          </a:solidFill>
          <a:ln/>
          <a:effectLst>
            <a:outerShdw blurRad="381000" dist="165100" dir="5400000" sx="74000" sy="74000" algn="ctr" rotWithShape="0">
              <a:schemeClr val="bg1">
                <a:lumMod val="50000"/>
              </a:scheme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ru-RU" sz="2400" b="1" dirty="0" smtClean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Формирование функциональной грамотности</a:t>
            </a:r>
            <a:endParaRPr lang="en-US" sz="2400" b="1" dirty="0" smtClean="0">
              <a:ln w="0"/>
              <a:solidFill>
                <a:prstClr val="whit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Объект 5"/>
          <p:cNvSpPr>
            <a:spLocks noGrp="1"/>
          </p:cNvSpPr>
          <p:nvPr>
            <p:ph sz="quarter" idx="4"/>
          </p:nvPr>
        </p:nvSpPr>
        <p:spPr>
          <a:xfrm>
            <a:off x="2936326" y="4232123"/>
            <a:ext cx="2123340" cy="408129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 2022 – май 2023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Google Shape;202;g10404eab96a_0_40"/>
          <p:cNvSpPr txBox="1"/>
          <p:nvPr/>
        </p:nvSpPr>
        <p:spPr>
          <a:xfrm>
            <a:off x="5218594" y="2084917"/>
            <a:ext cx="3618412" cy="1503929"/>
          </a:xfrm>
          <a:prstGeom prst="rect">
            <a:avLst/>
          </a:prstGeom>
          <a:noFill/>
          <a:ln w="9525" cap="flat" cmpd="sng">
            <a:solidFill>
              <a:srgbClr val="9E9E9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000" tIns="27000" rIns="27000" bIns="27000" anchor="t" anchorCtr="0">
            <a:noAutofit/>
          </a:bodyPr>
          <a:lstStyle/>
          <a:p>
            <a:pPr algn="just">
              <a:lnSpc>
                <a:spcPct val="80000"/>
              </a:lnSpc>
              <a:buClr>
                <a:srgbClr val="4D5156"/>
              </a:buClr>
              <a:buSzPts val="700"/>
            </a:pPr>
            <a:endParaRPr lang="ru-RU" sz="1600" dirty="0" smtClean="0">
              <a:solidFill>
                <a:srgbClr val="4D5156"/>
              </a:solidFill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  <a:p>
            <a:pPr algn="just">
              <a:lnSpc>
                <a:spcPct val="80000"/>
              </a:lnSpc>
              <a:buClr>
                <a:srgbClr val="4D5156"/>
              </a:buClr>
              <a:buSzPts val="700"/>
            </a:pPr>
            <a:r>
              <a:rPr lang="ru-RU" dirty="0" smtClean="0"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  <a:sym typeface="Montserrat"/>
              </a:rPr>
              <a:t>Участие российских школьников </a:t>
            </a:r>
            <a:r>
              <a:rPr lang="ru-RU" dirty="0"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  <a:sym typeface="Montserrat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  <a:sym typeface="Montserrat"/>
              </a:rPr>
              <a:t>международных исследованиях </a:t>
            </a:r>
            <a:r>
              <a:rPr lang="ru-RU" dirty="0"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  <a:sym typeface="Montserrat"/>
              </a:rPr>
              <a:t>по оценке образовательных достижений </a:t>
            </a:r>
            <a:r>
              <a:rPr lang="ru-RU" dirty="0" smtClean="0"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  <a:sym typeface="Montserrat"/>
              </a:rPr>
              <a:t>учащихся </a:t>
            </a:r>
            <a:r>
              <a:rPr lang="en-US" dirty="0" smtClean="0"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  <a:sym typeface="Montserrat"/>
              </a:rPr>
              <a:t>PISA</a:t>
            </a:r>
            <a:r>
              <a:rPr lang="ru-RU" dirty="0" smtClean="0"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  <a:sym typeface="Montserrat"/>
              </a:rPr>
              <a:t>:</a:t>
            </a:r>
            <a:endParaRPr lang="ru-RU" dirty="0"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  <a:p>
            <a:pPr algn="just">
              <a:lnSpc>
                <a:spcPct val="80000"/>
              </a:lnSpc>
              <a:buClr>
                <a:srgbClr val="4D5156"/>
              </a:buClr>
              <a:buSzPts val="700"/>
            </a:pPr>
            <a:r>
              <a:rPr lang="ru-RU" dirty="0" smtClean="0"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  <a:sym typeface="Montserrat"/>
              </a:rPr>
              <a:t> </a:t>
            </a:r>
          </a:p>
          <a:p>
            <a:pPr algn="just">
              <a:lnSpc>
                <a:spcPct val="80000"/>
              </a:lnSpc>
              <a:buClr>
                <a:srgbClr val="4D5156"/>
              </a:buClr>
              <a:buSzPts val="700"/>
            </a:pPr>
            <a:r>
              <a:rPr lang="ru-RU" dirty="0" smtClean="0"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  <a:sym typeface="Montserrat"/>
              </a:rPr>
              <a:t> - 43 региона РФ</a:t>
            </a:r>
          </a:p>
          <a:p>
            <a:pPr algn="just">
              <a:lnSpc>
                <a:spcPct val="80000"/>
              </a:lnSpc>
              <a:buClr>
                <a:srgbClr val="4D5156"/>
              </a:buClr>
              <a:buSzPts val="700"/>
            </a:pPr>
            <a:r>
              <a:rPr lang="ru-RU" dirty="0" smtClean="0"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  <a:sym typeface="Montserrat"/>
              </a:rPr>
              <a:t> - 265 </a:t>
            </a:r>
            <a:r>
              <a:rPr lang="ru-RU" dirty="0"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  <a:sym typeface="Montserrat"/>
              </a:rPr>
              <a:t>школ</a:t>
            </a:r>
          </a:p>
          <a:p>
            <a:pPr algn="r">
              <a:lnSpc>
                <a:spcPct val="80000"/>
              </a:lnSpc>
              <a:buClr>
                <a:srgbClr val="4D5156"/>
              </a:buClr>
              <a:buSzPts val="700"/>
            </a:pPr>
            <a:endParaRPr lang="ru-RU" sz="1600" dirty="0"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  <a:p>
            <a:pPr algn="just">
              <a:lnSpc>
                <a:spcPct val="80000"/>
              </a:lnSpc>
              <a:buClr>
                <a:srgbClr val="4D5156"/>
              </a:buClr>
              <a:buSzPts val="700"/>
            </a:pPr>
            <a:endParaRPr lang="ru-RU" sz="1600" dirty="0" smtClean="0"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  <a:p>
            <a:pPr algn="just">
              <a:lnSpc>
                <a:spcPct val="80000"/>
              </a:lnSpc>
              <a:buClr>
                <a:srgbClr val="4D5156"/>
              </a:buClr>
              <a:buSzPts val="700"/>
            </a:pPr>
            <a:endParaRPr sz="1600" dirty="0"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</p:txBody>
      </p:sp>
      <p:cxnSp>
        <p:nvCxnSpPr>
          <p:cNvPr id="16" name="Google Shape;236;g10404eab96a_0_40"/>
          <p:cNvCxnSpPr>
            <a:cxnSpLocks/>
          </p:cNvCxnSpPr>
          <p:nvPr/>
        </p:nvCxnSpPr>
        <p:spPr>
          <a:xfrm>
            <a:off x="5059666" y="1962790"/>
            <a:ext cx="0" cy="3182838"/>
          </a:xfrm>
          <a:prstGeom prst="straightConnector1">
            <a:avLst/>
          </a:prstGeom>
          <a:noFill/>
          <a:ln w="28575" cap="flat" cmpd="sng">
            <a:solidFill>
              <a:srgbClr val="8C8C8C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7" name="Google Shape;236;g10404eab96a_0_40"/>
          <p:cNvCxnSpPr>
            <a:cxnSpLocks/>
          </p:cNvCxnSpPr>
          <p:nvPr/>
        </p:nvCxnSpPr>
        <p:spPr>
          <a:xfrm>
            <a:off x="2862057" y="1962791"/>
            <a:ext cx="0" cy="3252113"/>
          </a:xfrm>
          <a:prstGeom prst="straightConnector1">
            <a:avLst/>
          </a:prstGeom>
          <a:noFill/>
          <a:ln w="28575" cap="flat" cmpd="sng">
            <a:solidFill>
              <a:srgbClr val="8C8C8C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19" name="Google Shape;202;g10404eab96a_0_40"/>
          <p:cNvSpPr txBox="1"/>
          <p:nvPr/>
        </p:nvSpPr>
        <p:spPr>
          <a:xfrm>
            <a:off x="5218594" y="3883090"/>
            <a:ext cx="3629782" cy="1119604"/>
          </a:xfrm>
          <a:prstGeom prst="rect">
            <a:avLst/>
          </a:prstGeom>
          <a:noFill/>
          <a:ln w="9525" cap="flat" cmpd="sng">
            <a:solidFill>
              <a:srgbClr val="9E9E9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000" tIns="27000" rIns="27000" bIns="27000" anchor="t" anchorCtr="0">
            <a:noAutofit/>
          </a:bodyPr>
          <a:lstStyle/>
          <a:p>
            <a:pPr algn="just">
              <a:lnSpc>
                <a:spcPct val="80000"/>
              </a:lnSpc>
              <a:buClr>
                <a:srgbClr val="4D5156"/>
              </a:buClr>
              <a:buSzPts val="700"/>
            </a:pPr>
            <a:endParaRPr lang="ru-RU" sz="1600" dirty="0" smtClean="0">
              <a:solidFill>
                <a:srgbClr val="4D5156"/>
              </a:solidFill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  <a:p>
            <a:pPr algn="just">
              <a:lnSpc>
                <a:spcPct val="80000"/>
              </a:lnSpc>
              <a:buClr>
                <a:srgbClr val="4D5156"/>
              </a:buClr>
              <a:buSzPts val="700"/>
            </a:pPr>
            <a:endParaRPr lang="ru-RU" sz="1600" dirty="0" smtClean="0"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  <a:p>
            <a:pPr algn="ctr">
              <a:lnSpc>
                <a:spcPct val="80000"/>
              </a:lnSpc>
              <a:buClr>
                <a:srgbClr val="4D5156"/>
              </a:buClr>
              <a:buSzPts val="700"/>
            </a:pPr>
            <a:r>
              <a:rPr lang="ru-RU" sz="2000" dirty="0" smtClean="0"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  <a:sym typeface="Montserrat"/>
              </a:rPr>
              <a:t>Реализация обновленных ФГОС в штатном режиме во всех школах Российской Федерации</a:t>
            </a:r>
            <a:endParaRPr sz="2000" dirty="0"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</p:txBody>
      </p:sp>
      <p:cxnSp>
        <p:nvCxnSpPr>
          <p:cNvPr id="20" name="Google Shape;206;g10404eab96a_0_40"/>
          <p:cNvCxnSpPr>
            <a:cxnSpLocks/>
          </p:cNvCxnSpPr>
          <p:nvPr/>
        </p:nvCxnSpPr>
        <p:spPr>
          <a:xfrm flipV="1">
            <a:off x="2695795" y="2721114"/>
            <a:ext cx="317858" cy="2"/>
          </a:xfrm>
          <a:prstGeom prst="straightConnector1">
            <a:avLst/>
          </a:prstGeom>
          <a:noFill/>
          <a:ln w="28575" cap="flat" cmpd="sng">
            <a:solidFill>
              <a:srgbClr val="8C8C8C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1" name="Google Shape;206;g10404eab96a_0_40"/>
          <p:cNvCxnSpPr>
            <a:cxnSpLocks/>
          </p:cNvCxnSpPr>
          <p:nvPr/>
        </p:nvCxnSpPr>
        <p:spPr>
          <a:xfrm flipV="1">
            <a:off x="4865794" y="2826644"/>
            <a:ext cx="317858" cy="2"/>
          </a:xfrm>
          <a:prstGeom prst="straightConnector1">
            <a:avLst/>
          </a:prstGeom>
          <a:noFill/>
          <a:ln w="28575" cap="flat" cmpd="sng">
            <a:solidFill>
              <a:srgbClr val="8C8C8C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4" name="Google Shape;206;g10404eab96a_0_40"/>
          <p:cNvCxnSpPr>
            <a:cxnSpLocks/>
          </p:cNvCxnSpPr>
          <p:nvPr/>
        </p:nvCxnSpPr>
        <p:spPr>
          <a:xfrm flipV="1">
            <a:off x="2703128" y="4436187"/>
            <a:ext cx="317858" cy="2"/>
          </a:xfrm>
          <a:prstGeom prst="straightConnector1">
            <a:avLst/>
          </a:prstGeom>
          <a:noFill/>
          <a:ln w="28575" cap="flat" cmpd="sng">
            <a:solidFill>
              <a:srgbClr val="8C8C8C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5" name="Google Shape;206;g10404eab96a_0_40"/>
          <p:cNvCxnSpPr>
            <a:cxnSpLocks/>
          </p:cNvCxnSpPr>
          <p:nvPr/>
        </p:nvCxnSpPr>
        <p:spPr>
          <a:xfrm flipV="1">
            <a:off x="4900737" y="4379178"/>
            <a:ext cx="317858" cy="2"/>
          </a:xfrm>
          <a:prstGeom prst="straightConnector1">
            <a:avLst/>
          </a:prstGeom>
          <a:noFill/>
          <a:ln w="28575" cap="flat" cmpd="sng">
            <a:solidFill>
              <a:srgbClr val="8C8C8C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18" name="TextBox 17"/>
          <p:cNvSpPr txBox="1"/>
          <p:nvPr/>
        </p:nvSpPr>
        <p:spPr>
          <a:xfrm>
            <a:off x="2286000" y="215994"/>
            <a:ext cx="4650377" cy="1200325"/>
          </a:xfrm>
          <a:prstGeom prst="rect">
            <a:avLst/>
          </a:prstGeom>
          <a:noFill/>
        </p:spPr>
        <p:txBody>
          <a:bodyPr wrap="square" lIns="91426" tIns="45718" rIns="91426" bIns="45718" rtlCol="0">
            <a:spAutoFit/>
          </a:bodyPr>
          <a:lstStyle/>
          <a:p>
            <a:pPr algn="ctr"/>
            <a:r>
              <a:rPr lang="ru-RU" sz="3600" b="1" i="1" u="sng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задачи 2022 года</a:t>
            </a:r>
            <a:endParaRPr lang="ru-RU" sz="3600" b="1" i="1" u="sng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914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074" y="286622"/>
            <a:ext cx="8438606" cy="68924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000066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Формирование</a:t>
            </a:r>
            <a:r>
              <a:rPr lang="ru-RU" sz="25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функциональной грамотности:</a:t>
            </a:r>
            <a:br>
              <a:rPr lang="ru-RU" sz="25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ru-RU" sz="25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ключевой приоритет в повышении качества образования</a:t>
            </a:r>
            <a:endParaRPr lang="ru-RU" sz="2500" b="1" dirty="0">
              <a:solidFill>
                <a:srgbClr val="000066"/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 4">
            <a:extLst>
              <a:ext uri="{FF2B5EF4-FFF2-40B4-BE49-F238E27FC236}">
                <a16:creationId xmlns:a16="http://schemas.microsoft.com/office/drawing/2014/main" xmlns="" id="{208270F9-E045-4B15-B68B-1A8DEF376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43168730"/>
              </p:ext>
            </p:extLst>
          </p:nvPr>
        </p:nvGraphicFramePr>
        <p:xfrm>
          <a:off x="287384" y="1232688"/>
          <a:ext cx="8595360" cy="5169294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672752">
                  <a:extLst>
                    <a:ext uri="{9D8B030D-6E8A-4147-A177-3AD203B41FA5}">
                      <a16:colId xmlns:a16="http://schemas.microsoft.com/office/drawing/2014/main" xmlns="" val="1173992025"/>
                    </a:ext>
                  </a:extLst>
                </a:gridCol>
                <a:gridCol w="2865942">
                  <a:extLst>
                    <a:ext uri="{9D8B030D-6E8A-4147-A177-3AD203B41FA5}">
                      <a16:colId xmlns:a16="http://schemas.microsoft.com/office/drawing/2014/main" xmlns="" val="115202853"/>
                    </a:ext>
                  </a:extLst>
                </a:gridCol>
                <a:gridCol w="1018272">
                  <a:extLst>
                    <a:ext uri="{9D8B030D-6E8A-4147-A177-3AD203B41FA5}">
                      <a16:colId xmlns:a16="http://schemas.microsoft.com/office/drawing/2014/main" xmlns="" val="1010693434"/>
                    </a:ext>
                  </a:extLst>
                </a:gridCol>
                <a:gridCol w="1100392">
                  <a:extLst>
                    <a:ext uri="{9D8B030D-6E8A-4147-A177-3AD203B41FA5}">
                      <a16:colId xmlns:a16="http://schemas.microsoft.com/office/drawing/2014/main" xmlns="" val="3778082769"/>
                    </a:ext>
                  </a:extLst>
                </a:gridCol>
                <a:gridCol w="977213">
                  <a:extLst>
                    <a:ext uri="{9D8B030D-6E8A-4147-A177-3AD203B41FA5}">
                      <a16:colId xmlns:a16="http://schemas.microsoft.com/office/drawing/2014/main" xmlns="" val="3114492061"/>
                    </a:ext>
                  </a:extLst>
                </a:gridCol>
                <a:gridCol w="960789">
                  <a:extLst>
                    <a:ext uri="{9D8B030D-6E8A-4147-A177-3AD203B41FA5}">
                      <a16:colId xmlns:a16="http://schemas.microsoft.com/office/drawing/2014/main" xmlns="" val="1136644251"/>
                    </a:ext>
                  </a:extLst>
                </a:gridCol>
              </a:tblGrid>
              <a:tr h="669816"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2021</a:t>
                      </a:r>
                      <a:r>
                        <a:rPr lang="en-US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/20</a:t>
                      </a:r>
                      <a:r>
                        <a:rPr lang="ru-RU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1" noProof="0" dirty="0">
                          <a:solidFill>
                            <a:schemeClr val="accent5"/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" sz="1600" b="1" noProof="0" dirty="0">
                          <a:solidFill>
                            <a:schemeClr val="accent5"/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атематическая грамотность, креативное мышление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b="1" noProof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7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4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08533510"/>
                  </a:ext>
                </a:extLst>
              </a:tr>
              <a:tr h="454189"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2022/</a:t>
                      </a:r>
                      <a:r>
                        <a:rPr lang="ru-RU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b="1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8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5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42241892"/>
                  </a:ext>
                </a:extLst>
              </a:tr>
              <a:tr h="474723"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2023/</a:t>
                      </a:r>
                      <a:r>
                        <a:rPr lang="ru-RU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" sz="1600" b="1" noProof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Естественнонаучная грамотность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b="1" noProof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6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3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4337150"/>
                  </a:ext>
                </a:extLst>
              </a:tr>
              <a:tr h="546600"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2024/</a:t>
                      </a:r>
                      <a:r>
                        <a:rPr lang="ru-RU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b="1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7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4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6811027"/>
                  </a:ext>
                </a:extLst>
              </a:tr>
              <a:tr h="484991"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2025/</a:t>
                      </a:r>
                      <a:r>
                        <a:rPr lang="ru-RU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2026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b="1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8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5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83495943"/>
                  </a:ext>
                </a:extLst>
              </a:tr>
              <a:tr h="577403"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2026/</a:t>
                      </a:r>
                      <a:r>
                        <a:rPr lang="ru-RU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" sz="1600" b="1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Читательская грамотность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noProof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b="1" noProof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6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2132828"/>
                  </a:ext>
                </a:extLst>
              </a:tr>
              <a:tr h="556868"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2027/</a:t>
                      </a:r>
                      <a:r>
                        <a:rPr lang="ru-RU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2028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b="1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7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4300830"/>
                  </a:ext>
                </a:extLst>
              </a:tr>
              <a:tr h="5650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2028/</a:t>
                      </a:r>
                      <a:r>
                        <a:rPr lang="ru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2029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b="1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8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87728417"/>
                  </a:ext>
                </a:extLst>
              </a:tr>
              <a:tr h="52953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2029/</a:t>
                      </a:r>
                      <a:r>
                        <a:rPr lang="ru" sz="2400" b="1" noProof="0" dirty="0"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2030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" sz="1600" b="1" noProof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Математическая грамотность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endParaRPr lang="ru" sz="16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/>
                      <a:r>
                        <a:rPr lang="ru" sz="1600" b="1" noProof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 класс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57078208"/>
                  </a:ext>
                </a:extLst>
              </a:tr>
            </a:tbl>
          </a:graphicData>
        </a:graphic>
      </p:graphicFrame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F46E483B-011F-46FD-9B04-755AB48F2C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478" y="6339590"/>
            <a:ext cx="856196" cy="385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0010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763284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800" dirty="0">
              <a:solidFill>
                <a:srgbClr val="000000"/>
              </a:solidFill>
              <a:latin typeface="Calibri"/>
            </a:endParaRPr>
          </a:p>
          <a:p>
            <a:r>
              <a:rPr lang="ru-RU" sz="1600" b="1" dirty="0">
                <a:solidFill>
                  <a:srgbClr val="800000"/>
                </a:solidFill>
                <a:latin typeface="Calibri"/>
              </a:rPr>
              <a:t>Функциональная грамотность </a:t>
            </a:r>
            <a:r>
              <a:rPr lang="ru-RU" sz="1600" i="1" dirty="0">
                <a:solidFill>
                  <a:srgbClr val="800000"/>
                </a:solidFill>
                <a:latin typeface="Calibri"/>
              </a:rPr>
              <a:t>(определение 1) </a:t>
            </a:r>
            <a:endParaRPr lang="ru-RU" sz="1600" dirty="0">
              <a:solidFill>
                <a:srgbClr val="800000"/>
              </a:solidFill>
              <a:latin typeface="Calibri"/>
            </a:endParaRPr>
          </a:p>
          <a:p>
            <a:r>
              <a:rPr lang="ru-RU" b="1" dirty="0">
                <a:latin typeface="Calibri"/>
              </a:rPr>
              <a:t>Леонтьев А.А</a:t>
            </a:r>
            <a:r>
              <a:rPr lang="ru-RU" dirty="0">
                <a:latin typeface="Calibri"/>
              </a:rPr>
              <a:t>.: «Функционально грамотный человек — это человек, который способен использовать все постоянно приобретаемые в течение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отношений» </a:t>
            </a:r>
            <a:r>
              <a:rPr lang="ru-RU" i="1" dirty="0">
                <a:latin typeface="Calibri"/>
              </a:rPr>
              <a:t>[Образовательная система «Школа 2100». Педагогика здравого смысла / под ред. А. А. Леонтьева. М.: </a:t>
            </a:r>
            <a:r>
              <a:rPr lang="ru-RU" i="1" dirty="0" err="1">
                <a:latin typeface="Calibri"/>
              </a:rPr>
              <a:t>Баласс</a:t>
            </a:r>
            <a:r>
              <a:rPr lang="ru-RU" i="1" dirty="0">
                <a:latin typeface="Calibri"/>
              </a:rPr>
              <a:t>, 2003. С. 35.] </a:t>
            </a:r>
            <a:r>
              <a:rPr lang="ru-RU" sz="900" dirty="0">
                <a:latin typeface="Calibri"/>
              </a:rPr>
              <a:t>6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924944"/>
            <a:ext cx="7884876" cy="3824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800000"/>
                </a:solidFill>
                <a:latin typeface="Calibri"/>
              </a:rPr>
              <a:t>Функциональная грамотность </a:t>
            </a:r>
            <a:r>
              <a:rPr lang="ru-RU" sz="2000" i="1" dirty="0">
                <a:solidFill>
                  <a:srgbClr val="800000"/>
                </a:solidFill>
                <a:latin typeface="Calibri"/>
              </a:rPr>
              <a:t>(определение 2) </a:t>
            </a:r>
            <a:endParaRPr lang="ru-RU" sz="2000" dirty="0">
              <a:solidFill>
                <a:srgbClr val="800000"/>
              </a:solidFill>
              <a:latin typeface="Calibri"/>
            </a:endParaRPr>
          </a:p>
          <a:p>
            <a:r>
              <a:rPr lang="ru-RU" b="1" dirty="0">
                <a:solidFill>
                  <a:srgbClr val="000000"/>
                </a:solidFill>
                <a:latin typeface="Calibri"/>
              </a:rPr>
              <a:t>Новый словарь методических терминов и понятий: 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«ФУНКЦИОНАЛЬНАЯ ГРАМОТНОСТЬ. Способность человека вступать в отношения с внешней средой и максимально быстро адаптироваться и функционировать в ней. В отличие от элементарной грамотности как способности личности читать, понимать, составлять короткие тексты и осуществлять простейшие арифметические действия, </a:t>
            </a:r>
            <a:r>
              <a:rPr lang="ru-RU" b="1" dirty="0" err="1">
                <a:solidFill>
                  <a:srgbClr val="800000"/>
                </a:solidFill>
                <a:latin typeface="Calibri"/>
              </a:rPr>
              <a:t>Ф.г</a:t>
            </a:r>
            <a:r>
              <a:rPr lang="ru-RU" b="1" dirty="0">
                <a:solidFill>
                  <a:srgbClr val="800000"/>
                </a:solidFill>
                <a:latin typeface="Calibri"/>
              </a:rPr>
              <a:t>. есть уровень знаний, умений и навыков, обеспечивающий нормальное функционирование личности в системе социальных отношений, который считается минимально необходимым для осуществления жизнедеятельности личности в конкретной культурной среде» </a:t>
            </a:r>
          </a:p>
          <a:p>
            <a:r>
              <a:rPr lang="ru-RU" sz="1600" i="1" dirty="0">
                <a:solidFill>
                  <a:srgbClr val="000000"/>
                </a:solidFill>
                <a:latin typeface="Calibri"/>
              </a:rPr>
              <a:t>[Азимов Э. Г., Щукин А. Н. Новый словарь методических терминов и понятий (теория и практика обучения языкам). М.: Икар, 2009. 448 с., С. 342] </a:t>
            </a:r>
            <a:endParaRPr lang="ru-RU" sz="1600" dirty="0">
              <a:solidFill>
                <a:srgbClr val="000000"/>
              </a:solidFill>
              <a:latin typeface="Calibri"/>
            </a:endParaRPr>
          </a:p>
          <a:p>
            <a:r>
              <a:rPr lang="ru-RU" sz="1050" dirty="0">
                <a:solidFill>
                  <a:srgbClr val="000000"/>
                </a:solidFill>
                <a:latin typeface="Calibri"/>
              </a:rPr>
              <a:t>7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3178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9273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Самодиагностика функциональной грамотности обучающихся  </a:t>
            </a:r>
            <a:endParaRPr lang="ru-RU" b="1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28649" y="1397726"/>
            <a:ext cx="8280219" cy="522736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Основание для проведения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письмо Министерства просвещения от 24.11.2021 №Д 03-10/03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письмо ДО ВО от 06.12.2021 №ИХ 20-11881/21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Сроки проведения – 06.12-09.12.2021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Участники –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11376 обучающихся 8-9 классов из 247 школ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28 МР/ГО Вологодской области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 КЛАСС	5610 человек               Читательская грамотность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 КЛАСС	5766 человек               Математическая грамотность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Естественнонаучная              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1959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27" y="86547"/>
            <a:ext cx="7886700" cy="1325563"/>
          </a:xfrm>
        </p:spPr>
        <p:txBody>
          <a:bodyPr>
            <a:normAutofit/>
          </a:bodyPr>
          <a:lstStyle/>
          <a:p>
            <a:r>
              <a:rPr lang="ru-RU" b="1" dirty="0" smtClean="0"/>
              <a:t>Результаты самодиагностики</a:t>
            </a:r>
            <a:br>
              <a:rPr lang="ru-RU" b="1" dirty="0" smtClean="0"/>
            </a:br>
            <a:r>
              <a:rPr lang="ru-RU" b="1" dirty="0" smtClean="0"/>
              <a:t>Читательская грамотность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969726" y="180086"/>
            <a:ext cx="2965268" cy="943454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 КЛАСС	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1870  </a:t>
            </a: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 КЛАСС	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2004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772151" y="3882791"/>
            <a:ext cx="3110592" cy="28287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72150" y="1328164"/>
            <a:ext cx="3136719" cy="26330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818" y="1546987"/>
            <a:ext cx="5395614" cy="41598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5560" y="5225143"/>
            <a:ext cx="1579502" cy="1366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964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458" y="244009"/>
            <a:ext cx="8288906" cy="128685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Результаты </a:t>
            </a:r>
            <a:r>
              <a:rPr lang="ru-RU" b="1" dirty="0" smtClean="0">
                <a:solidFill>
                  <a:prstClr val="black"/>
                </a:solidFill>
              </a:rPr>
              <a:t>самодиагностики </a:t>
            </a:r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r>
              <a:rPr lang="ru-RU" b="1" dirty="0" smtClean="0">
                <a:solidFill>
                  <a:prstClr val="black"/>
                </a:solidFill>
              </a:rPr>
              <a:t>Математическая </a:t>
            </a:r>
            <a:r>
              <a:rPr lang="ru-RU" b="1" dirty="0">
                <a:solidFill>
                  <a:prstClr val="black"/>
                </a:solidFill>
              </a:rPr>
              <a:t>грамотность</a:t>
            </a:r>
            <a:endParaRPr lang="ru-RU" b="1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1480323"/>
            <a:ext cx="5617029" cy="4325256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704344" y="1452738"/>
            <a:ext cx="3165336" cy="2739141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617029" y="213355"/>
            <a:ext cx="3331028" cy="9434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 КЛАСС	1901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200" dirty="0" smtClean="0">
                <a:solidFill>
                  <a:prstClr val="black"/>
                </a:solidFill>
              </a:rPr>
              <a:t>9 КЛАСС	1888  </a:t>
            </a:r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9665" y="5043837"/>
            <a:ext cx="1632825" cy="14096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04343" y="4157493"/>
            <a:ext cx="3178399" cy="255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981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354" y="201897"/>
            <a:ext cx="7886700" cy="1325563"/>
          </a:xfrm>
        </p:spPr>
        <p:txBody>
          <a:bodyPr/>
          <a:lstStyle/>
          <a:p>
            <a:r>
              <a:rPr lang="ru-RU" b="1" dirty="0">
                <a:solidFill>
                  <a:prstClr val="black"/>
                </a:solidFill>
              </a:rPr>
              <a:t>Результаты </a:t>
            </a:r>
            <a:r>
              <a:rPr lang="ru-RU" b="1" dirty="0" smtClean="0">
                <a:solidFill>
                  <a:prstClr val="black"/>
                </a:solidFill>
              </a:rPr>
              <a:t>самодиагностики </a:t>
            </a:r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r>
              <a:rPr lang="ru-RU" b="1" dirty="0" smtClean="0">
                <a:solidFill>
                  <a:prstClr val="black"/>
                </a:solidFill>
              </a:rPr>
              <a:t>Естественнонаучная </a:t>
            </a:r>
            <a:r>
              <a:rPr lang="ru-RU" b="1" dirty="0">
                <a:solidFill>
                  <a:prstClr val="black"/>
                </a:solidFill>
              </a:rPr>
              <a:t>грамотность</a:t>
            </a:r>
            <a:endParaRPr lang="ru-RU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339797"/>
            <a:ext cx="5904411" cy="4552045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998342" y="1399102"/>
            <a:ext cx="2962778" cy="2527728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6204857" y="156754"/>
            <a:ext cx="2939143" cy="117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200" dirty="0" smtClean="0">
                <a:solidFill>
                  <a:prstClr val="black"/>
                </a:solidFill>
              </a:rPr>
              <a:t>8 КЛАСС	1839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200" dirty="0" smtClean="0">
                <a:solidFill>
                  <a:prstClr val="black"/>
                </a:solidFill>
              </a:rPr>
              <a:t>9 КЛАСС	1874</a:t>
            </a:r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" y="5206639"/>
            <a:ext cx="1654083" cy="14279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98342" y="3853094"/>
            <a:ext cx="2975841" cy="273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666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2425334" y="404222"/>
          <a:ext cx="4902929" cy="2913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2651760" y="3357155"/>
          <a:ext cx="4349931" cy="2860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2208</TotalTime>
  <Words>1062</Words>
  <Application>Microsoft Office PowerPoint</Application>
  <PresentationFormat>Экран (4:3)</PresentationFormat>
  <Paragraphs>137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Меры по формированию и оценке функциональной грамотности</vt:lpstr>
      <vt:lpstr>Слайд 2</vt:lpstr>
      <vt:lpstr>Формирование функциональной грамотности: ключевой приоритет в повышении качества образования</vt:lpstr>
      <vt:lpstr>Слайд 4</vt:lpstr>
      <vt:lpstr>Самодиагностика функциональной грамотности обучающихся  </vt:lpstr>
      <vt:lpstr>Результаты самодиагностики Читательская грамотность</vt:lpstr>
      <vt:lpstr>Результаты самодиагностики  Математическая грамотность</vt:lpstr>
      <vt:lpstr>Результаты самодиагностики  Естественнонаучная грамотность</vt:lpstr>
      <vt:lpstr>Слайд 9</vt:lpstr>
      <vt:lpstr>Слайд 10</vt:lpstr>
      <vt:lpstr>Слайд 11</vt:lpstr>
      <vt:lpstr>Слайд 12</vt:lpstr>
      <vt:lpstr> Меры по формированию и оценке функциональной грамотности обучающихся на региональном уровне:</vt:lpstr>
      <vt:lpstr>Слайд 14</vt:lpstr>
      <vt:lpstr>Слайд 15</vt:lpstr>
      <vt:lpstr>Слайд 16</vt:lpstr>
      <vt:lpstr>Слайд 17</vt:lpstr>
      <vt:lpstr>Спасибо за внимание!</vt:lpstr>
    </vt:vector>
  </TitlesOfParts>
  <Manager>Полшкова Виктория Валерьяновна</Manager>
  <Company>МАОУ ДО ЦРТДиЮ Каменского района Пензенской области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Универсальный</dc:title>
  <dc:subject>универсальный</dc:subject>
  <dc:creator>Viktoriya Polshkova</dc:creator>
  <cp:keywords>шаблон презентации;универсальный;завитки</cp:keywords>
  <cp:lastModifiedBy>user</cp:lastModifiedBy>
  <cp:revision>55</cp:revision>
  <dcterms:created xsi:type="dcterms:W3CDTF">2018-05-27T21:10:27Z</dcterms:created>
  <dcterms:modified xsi:type="dcterms:W3CDTF">2022-02-17T19:49:23Z</dcterms:modified>
</cp:coreProperties>
</file>